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52BF7-A086-5649-9C93-B2795698B8CB}" type="datetimeFigureOut">
              <a:rPr lang="en-US" smtClean="0"/>
              <a:t>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45F50C-19F7-C346-92CC-90D8290FCBA0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2BF7-A086-5649-9C93-B2795698B8CB}" type="datetimeFigureOut">
              <a:rPr lang="en-US" smtClean="0"/>
              <a:t>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F50C-19F7-C346-92CC-90D8290FCBA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2BF7-A086-5649-9C93-B2795698B8CB}" type="datetimeFigureOut">
              <a:rPr lang="en-US" smtClean="0"/>
              <a:t>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F50C-19F7-C346-92CC-90D8290FCBA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2BF7-A086-5649-9C93-B2795698B8CB}" type="datetimeFigureOut">
              <a:rPr lang="en-US" smtClean="0"/>
              <a:t>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F50C-19F7-C346-92CC-90D8290FCB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2BF7-A086-5649-9C93-B2795698B8CB}" type="datetimeFigureOut">
              <a:rPr lang="en-US" smtClean="0"/>
              <a:t>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F50C-19F7-C346-92CC-90D8290FCB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2BF7-A086-5649-9C93-B2795698B8CB}" type="datetimeFigureOut">
              <a:rPr lang="en-US" smtClean="0"/>
              <a:t>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F50C-19F7-C346-92CC-90D8290FCBA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2BF7-A086-5649-9C93-B2795698B8CB}" type="datetimeFigureOut">
              <a:rPr lang="en-US" smtClean="0"/>
              <a:t>1/2/18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F50C-19F7-C346-92CC-90D8290FCBA0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2BF7-A086-5649-9C93-B2795698B8CB}" type="datetimeFigureOut">
              <a:rPr lang="en-US" smtClean="0"/>
              <a:t>1/2/18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F50C-19F7-C346-92CC-90D8290FCBA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2BF7-A086-5649-9C93-B2795698B8CB}" type="datetimeFigureOut">
              <a:rPr lang="en-US" smtClean="0"/>
              <a:t>1/2/18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F50C-19F7-C346-92CC-90D8290FC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2BF7-A086-5649-9C93-B2795698B8CB}" type="datetimeFigureOut">
              <a:rPr lang="en-US" smtClean="0"/>
              <a:t>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F50C-19F7-C346-92CC-90D8290FC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2BF7-A086-5649-9C93-B2795698B8CB}" type="datetimeFigureOut">
              <a:rPr lang="en-US" smtClean="0"/>
              <a:t>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F50C-19F7-C346-92CC-90D8290FC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D352BF7-A086-5649-9C93-B2795698B8CB}" type="datetimeFigureOut">
              <a:rPr lang="en-US" smtClean="0"/>
              <a:t>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B45F50C-19F7-C346-92CC-90D8290FCB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pqE57W_700b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1317" r="-101317"/>
          <a:stretch>
            <a:fillRect/>
          </a:stretch>
        </p:blipFill>
        <p:spPr>
          <a:xfrm>
            <a:off x="-1315115" y="2248347"/>
            <a:ext cx="7380097" cy="387781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</a:t>
            </a:r>
            <a:r>
              <a:rPr lang="en-US" dirty="0"/>
              <a:t>Diffusion</a:t>
            </a:r>
          </a:p>
        </p:txBody>
      </p:sp>
      <p:pic>
        <p:nvPicPr>
          <p:cNvPr id="6" name="Picture 5" descr="animé-pokémon-soleil-et-lun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511" y="2889883"/>
            <a:ext cx="3607448" cy="301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395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Symbols (yin/yang)</a:t>
            </a:r>
          </a:p>
          <a:p>
            <a:r>
              <a:rPr lang="en-US" dirty="0" smtClean="0"/>
              <a:t>Materials (teak)</a:t>
            </a:r>
          </a:p>
          <a:p>
            <a:r>
              <a:rPr lang="en-US" dirty="0" smtClean="0"/>
              <a:t>Foods (pineapples)</a:t>
            </a:r>
          </a:p>
          <a:p>
            <a:r>
              <a:rPr lang="en-US" dirty="0" smtClean="0"/>
              <a:t>Religions (Hinduism)</a:t>
            </a:r>
          </a:p>
          <a:p>
            <a:r>
              <a:rPr lang="en-US" dirty="0" smtClean="0"/>
              <a:t>Family or Gender Roles (woman wearing a burqa)</a:t>
            </a:r>
          </a:p>
          <a:p>
            <a:r>
              <a:rPr lang="en-US" dirty="0" smtClean="0"/>
              <a:t>Values (red is a lucky color)</a:t>
            </a:r>
          </a:p>
          <a:p>
            <a:r>
              <a:rPr lang="en-US" dirty="0" smtClean="0"/>
              <a:t>Language (El </a:t>
            </a:r>
            <a:r>
              <a:rPr lang="en-US" dirty="0" err="1" smtClean="0"/>
              <a:t>Charro</a:t>
            </a:r>
            <a:r>
              <a:rPr lang="en-US" dirty="0" smtClean="0"/>
              <a:t> Restaurant)</a:t>
            </a:r>
          </a:p>
          <a:p>
            <a:r>
              <a:rPr lang="en-US" dirty="0" smtClean="0"/>
              <a:t>Possessions (</a:t>
            </a:r>
            <a:r>
              <a:rPr lang="en-US" dirty="0" err="1" smtClean="0"/>
              <a:t>Pocky</a:t>
            </a:r>
            <a:r>
              <a:rPr lang="en-US" dirty="0" smtClean="0"/>
              <a:t> candy)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 Signs of Cultural Diffusion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0428" indent="-342900">
              <a:buFont typeface="Wingdings" charset="2"/>
              <a:buChar char="u"/>
            </a:pPr>
            <a:r>
              <a:rPr lang="en-US" sz="3200" dirty="0" smtClean="0">
                <a:ea typeface="ヒラギノ明朝 ProN W3" charset="0"/>
                <a:cs typeface="Book Antiqua"/>
              </a:rPr>
              <a:t>A process</a:t>
            </a:r>
            <a:r>
              <a:rPr lang="en-US" sz="3200" dirty="0" smtClean="0">
                <a:ea typeface="ヒラギノ明朝 ProN W3" charset="0"/>
                <a:cs typeface="ヒラギノ明朝 ProN W3" charset="0"/>
              </a:rPr>
              <a:t> </a:t>
            </a:r>
            <a:r>
              <a:rPr lang="en-US" sz="3200" dirty="0">
                <a:ea typeface="ヒラギノ明朝 ProN W3" charset="0"/>
                <a:cs typeface="ヒラギノ明朝 ProN W3" charset="0"/>
              </a:rPr>
              <a:t>in which one cultural trait, material object, idea, or behavior pattern is spread from one society to another.</a:t>
            </a:r>
          </a:p>
          <a:p>
            <a:pPr marL="880428" indent="-342900">
              <a:buFont typeface="Wingdings" charset="2"/>
              <a:buChar char="u"/>
            </a:pPr>
            <a:r>
              <a:rPr lang="en-US" sz="3200" dirty="0">
                <a:ea typeface="ヒラギノ明朝 ProN W3" charset="0"/>
                <a:cs typeface="ヒラギノ明朝 ProN W3" charset="0"/>
              </a:rPr>
              <a:t>Can be intentional or unintentional</a:t>
            </a:r>
          </a:p>
          <a:p>
            <a:pPr marL="880428" indent="-342900">
              <a:buFont typeface="Wingdings" charset="2"/>
              <a:buChar char="u"/>
            </a:pPr>
            <a:r>
              <a:rPr lang="en-US" sz="3200" dirty="0">
                <a:ea typeface="ヒラギノ明朝 ProN W3" charset="0"/>
                <a:cs typeface="ヒラギノ明朝 ProN W3" charset="0"/>
              </a:rPr>
              <a:t>Can have both positive and negative consequences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426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37528" indent="0">
              <a:buNone/>
            </a:pPr>
            <a:r>
              <a:rPr lang="en-US" sz="3200" dirty="0">
                <a:ea typeface="ヒラギノ明朝 ProN W3" charset="0"/>
                <a:cs typeface="ヒラギノ明朝 ProN W3" charset="0"/>
              </a:rPr>
              <a:t>1. Direct Diffusion- direct contact between two cultures </a:t>
            </a:r>
            <a:r>
              <a:rPr lang="en-US" sz="3200" dirty="0" err="1">
                <a:ea typeface="ヒラギノ明朝 ProN W3" charset="0"/>
                <a:cs typeface="ヒラギノ明朝 ProN W3" charset="0"/>
              </a:rPr>
              <a:t>i.e</a:t>
            </a:r>
            <a:r>
              <a:rPr lang="en-US" sz="3200" dirty="0">
                <a:ea typeface="ヒラギノ明朝 ProN W3" charset="0"/>
                <a:cs typeface="ヒラギノ明朝 ProN W3" charset="0"/>
              </a:rPr>
              <a:t> trade, intermarriage, warfare.</a:t>
            </a:r>
          </a:p>
          <a:p>
            <a:pPr marL="537528" indent="0">
              <a:buNone/>
            </a:pPr>
            <a:r>
              <a:rPr lang="en-US" sz="3200" dirty="0">
                <a:ea typeface="ヒラギノ明朝 ProN W3" charset="0"/>
                <a:cs typeface="ヒラギノ明朝 ProN W3" charset="0"/>
              </a:rPr>
              <a:t>2. Forced Diffusion/Expansion Diffusion- one culture defeats another and forces its beliefs and customs on the conquered group.</a:t>
            </a:r>
          </a:p>
          <a:p>
            <a:pPr marL="537528" indent="0">
              <a:buNone/>
            </a:pPr>
            <a:r>
              <a:rPr lang="en-US" sz="3200" dirty="0">
                <a:ea typeface="ヒラギノ明朝 ProN W3" charset="0"/>
                <a:cs typeface="ヒラギノ明朝 ProN W3" charset="0"/>
              </a:rPr>
              <a:t>3. Indirect Diffusion - culture spread through middleman or another culture.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Diffusion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47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Identify an example of cultural diffusion that has occurred to you with your partner.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Identify which kind of diffusion is it?  (Direct, Forced, or Indirect)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Reverse roles of speaker and listener.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Continue to do partner work until told to stop.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598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v"/>
            </a:pPr>
            <a:r>
              <a:rPr lang="en-US" dirty="0" smtClean="0"/>
              <a:t>“</a:t>
            </a:r>
            <a:r>
              <a:rPr lang="en-US" sz="2800" dirty="0" smtClean="0"/>
              <a:t>Little ____” “________towns”</a:t>
            </a:r>
          </a:p>
          <a:p>
            <a:pPr>
              <a:buFont typeface="Wingdings" charset="2"/>
              <a:buChar char="v"/>
            </a:pPr>
            <a:r>
              <a:rPr lang="en-US" sz="2800" dirty="0" smtClean="0"/>
              <a:t>Sports </a:t>
            </a:r>
          </a:p>
          <a:p>
            <a:pPr>
              <a:buFont typeface="Wingdings" charset="2"/>
              <a:buChar char="v"/>
            </a:pPr>
            <a:r>
              <a:rPr lang="en-US" sz="2800" dirty="0" smtClean="0"/>
              <a:t> Music</a:t>
            </a:r>
          </a:p>
          <a:p>
            <a:pPr>
              <a:buFont typeface="Wingdings" charset="2"/>
              <a:buChar char="v"/>
            </a:pPr>
            <a:r>
              <a:rPr lang="en-US" sz="2800" dirty="0" smtClean="0"/>
              <a:t>Language</a:t>
            </a:r>
          </a:p>
          <a:p>
            <a:pPr>
              <a:buFont typeface="Wingdings" charset="2"/>
              <a:buChar char="v"/>
            </a:pPr>
            <a:r>
              <a:rPr lang="en-US" sz="2800" dirty="0" smtClean="0"/>
              <a:t>Foods</a:t>
            </a:r>
          </a:p>
          <a:p>
            <a:pPr>
              <a:buFont typeface="Wingdings" charset="2"/>
              <a:buChar char="v"/>
            </a:pPr>
            <a:r>
              <a:rPr lang="en-US" sz="2800" dirty="0" smtClean="0"/>
              <a:t>Religion</a:t>
            </a:r>
          </a:p>
          <a:p>
            <a:pPr>
              <a:buFont typeface="Wingdings" charset="2"/>
              <a:buChar char="v"/>
            </a:pPr>
            <a:r>
              <a:rPr lang="en-US" sz="2800" dirty="0" smtClean="0"/>
              <a:t>Clothing</a:t>
            </a:r>
          </a:p>
          <a:p>
            <a:pPr>
              <a:buFont typeface="Wingdings" charset="2"/>
              <a:buChar char="v"/>
            </a:pPr>
            <a:r>
              <a:rPr lang="en-US" sz="2800" dirty="0" smtClean="0"/>
              <a:t>Customs</a:t>
            </a:r>
          </a:p>
          <a:p>
            <a:pPr>
              <a:buFont typeface="Wingdings" charset="2"/>
              <a:buChar char="v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 of 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5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2800" dirty="0" smtClean="0"/>
              <a:t>Technology</a:t>
            </a:r>
          </a:p>
          <a:p>
            <a:pPr>
              <a:buFont typeface="Wingdings" charset="2"/>
              <a:buChar char="q"/>
            </a:pPr>
            <a:r>
              <a:rPr lang="en-US" sz="2800" dirty="0" smtClean="0"/>
              <a:t>Economies</a:t>
            </a:r>
          </a:p>
          <a:p>
            <a:pPr>
              <a:buFont typeface="Wingdings" charset="2"/>
              <a:buChar char="q"/>
            </a:pPr>
            <a:r>
              <a:rPr lang="en-US" sz="2800" dirty="0" smtClean="0"/>
              <a:t>Governments</a:t>
            </a:r>
          </a:p>
          <a:p>
            <a:pPr>
              <a:buFont typeface="Wingdings" charset="2"/>
              <a:buChar char="q"/>
            </a:pPr>
            <a:r>
              <a:rPr lang="en-US" sz="2800" smtClean="0"/>
              <a:t>Theories/Ideas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Kinds of Diffusion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79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245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Where did these come from?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False teeth (8C BC)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Etruria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Gears (4C BC)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China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Paper (2C BC)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China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Vending machine (1C AD)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Alexandria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Wheelbarrow (2C AD)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China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0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245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Where did these come from?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Toilet paper (6C AD)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China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Mechanical clock (8C AD)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China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Zero (9C AD)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India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Revolver (16C AD)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Germany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Refrigerator (18C AD)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Scotland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26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245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Where did these come from?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Polyester (20C AD)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Britain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Pocket calculator (20C AD)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Japan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World Wide Web (20C AD)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Britain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First Web Browser--Mosaic (20C AD)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US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Refrigerator (18C AD)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Scotland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1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266</TotalTime>
  <Words>342</Words>
  <Application>Microsoft Macintosh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Book Antiqua</vt:lpstr>
      <vt:lpstr>Wingdings</vt:lpstr>
      <vt:lpstr>ヒラギノ明朝 ProN W3</vt:lpstr>
      <vt:lpstr>Arial</vt:lpstr>
      <vt:lpstr>Hardcover</vt:lpstr>
      <vt:lpstr>Cultural Diffusion</vt:lpstr>
      <vt:lpstr>Definition</vt:lpstr>
      <vt:lpstr>Kinds of Diffusion</vt:lpstr>
      <vt:lpstr>Partner Work</vt:lpstr>
      <vt:lpstr>Diffusion of Culture</vt:lpstr>
      <vt:lpstr>Other Kinds of Diffusion</vt:lpstr>
      <vt:lpstr>Diffusion Quiz</vt:lpstr>
      <vt:lpstr>Diffusion Quiz</vt:lpstr>
      <vt:lpstr>Diffusion Quiz</vt:lpstr>
      <vt:lpstr>Looking for Signs of Cultural Diffusion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Diffusion</dc:title>
  <dc:creator>Gale Ekiss</dc:creator>
  <cp:lastModifiedBy>gbekiss@aol.com</cp:lastModifiedBy>
  <cp:revision>14</cp:revision>
  <dcterms:created xsi:type="dcterms:W3CDTF">2017-12-22T00:45:19Z</dcterms:created>
  <dcterms:modified xsi:type="dcterms:W3CDTF">2018-01-02T21:52:08Z</dcterms:modified>
</cp:coreProperties>
</file>